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2" r:id="rId4"/>
    <p:sldId id="258" r:id="rId5"/>
    <p:sldId id="259" r:id="rId6"/>
    <p:sldId id="261" r:id="rId7"/>
    <p:sldId id="264" r:id="rId8"/>
    <p:sldId id="265" r:id="rId9"/>
    <p:sldId id="271" r:id="rId10"/>
    <p:sldId id="260" r:id="rId11"/>
    <p:sldId id="270" r:id="rId12"/>
    <p:sldId id="266" r:id="rId13"/>
    <p:sldId id="267" r:id="rId14"/>
    <p:sldId id="268" r:id="rId15"/>
    <p:sldId id="269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8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03CE0-018D-244D-8686-F45418ADAA73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E622D-73F3-5B42-ACDA-EFFB3D0A0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4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Working with our partners to increase community sustainability and resilience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63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Moving the Canterbury Folk Festival and</a:t>
            </a:r>
            <a:r>
              <a:rPr lang="en-US" baseline="0" dirty="0" smtClean="0"/>
              <a:t> other festivals towards zero waste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83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Providing volunteer</a:t>
            </a:r>
            <a:r>
              <a:rPr lang="en-US" baseline="0" dirty="0" smtClean="0"/>
              <a:t> services to the community, in coordination with other groups and organizations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02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Community Demonstration Garden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7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Electric vehicles charged with home solar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26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Zero footprint housing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01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Encouraging our membership and partners to participate in Future Oxford’s community</a:t>
            </a:r>
            <a:r>
              <a:rPr lang="en-US" baseline="0" dirty="0" smtClean="0"/>
              <a:t> events and consultation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00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622D-73F3-5B42-ACDA-EFFB3D0A08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29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48" y="1371600"/>
            <a:ext cx="8147304" cy="1344168"/>
          </a:xfrm>
        </p:spPr>
        <p:txBody>
          <a:bodyPr vert="horz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algn="ctr" defTabSz="914400" rtl="0" eaLnBrk="1" latinLnBrk="0" hangingPunct="1">
              <a:lnSpc>
                <a:spcPts val="64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48" y="2715767"/>
            <a:ext cx="8147304" cy="667512"/>
          </a:xfr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2200" b="0" kern="120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475" y="4343398"/>
            <a:ext cx="8147049" cy="1346013"/>
          </a:xfrm>
        </p:spPr>
        <p:txBody>
          <a:bodyPr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>
              <a:lnSpc>
                <a:spcPts val="6400"/>
              </a:lnSpc>
              <a:defRPr sz="60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475" y="5688105"/>
            <a:ext cx="8147050" cy="66338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>
              <a:spcBef>
                <a:spcPts val="0"/>
              </a:spcBef>
              <a:buNone/>
              <a:defRPr b="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981200" y="685800"/>
            <a:ext cx="5181600" cy="3352800"/>
          </a:xfrm>
          <a:solidFill>
            <a:schemeClr val="tx1">
              <a:lumMod val="75000"/>
            </a:schemeClr>
          </a:solidFill>
          <a:ln w="127000" cap="sq">
            <a:solidFill>
              <a:schemeClr val="tx1"/>
            </a:solidFill>
            <a:miter lim="800000"/>
          </a:ln>
          <a:effectLst>
            <a:outerShdw blurRad="63500" sx="101000" sy="101000" algn="ctr" rotWithShape="0">
              <a:schemeClr val="bg2">
                <a:lumMod val="20000"/>
                <a:lumOff val="80000"/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9000000"/>
            </a:lightRig>
          </a:scene3d>
          <a:sp3d prstMaterial="matte">
            <a:bevelT w="12700" prst="relaxedInset"/>
            <a:bevelB w="38100" h="127000" prst="relaxedInset"/>
            <a:extrusionClr>
              <a:schemeClr val="tx1"/>
            </a:extrusionClr>
            <a:contourClr>
              <a:schemeClr val="tx1"/>
            </a:contourClr>
          </a:sp3d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774826"/>
            <a:ext cx="8147050" cy="1873250"/>
          </a:xfrm>
        </p:spPr>
        <p:txBody>
          <a:bodyPr anchor="b" anchorCtr="0"/>
          <a:lstStyle>
            <a:lvl1pPr algn="ctr">
              <a:defRPr sz="60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3654519"/>
            <a:ext cx="8147050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475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5046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290763" indent="-461963"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5046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5046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02920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05045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2532" y="403412"/>
            <a:ext cx="3840480" cy="572275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805045" y="430306"/>
            <a:ext cx="3840480" cy="5432612"/>
          </a:xfrm>
          <a:solidFill>
            <a:schemeClr val="bg1">
              <a:lumMod val="8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76200" dist="12700" dir="5400000" sx="100500" sy="100500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extrusionH="50800">
            <a:extrusionClr>
              <a:schemeClr val="tx1"/>
            </a:extrusionClr>
            <a:contourClr>
              <a:schemeClr val="tx1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000"/>
              </a:spcBef>
              <a:buClr>
                <a:schemeClr val="accent2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7pPr marL="2743200" indent="-457200">
              <a:defRPr/>
            </a:lvl7pPr>
            <a:lvl8pPr marL="2743200" indent="-457200">
              <a:defRPr/>
            </a:lvl8pPr>
            <a:lvl9pPr marL="2743200" indent="-457200"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1412" y="417513"/>
            <a:ext cx="1600200" cy="5708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1174" y="417513"/>
            <a:ext cx="6499225" cy="57086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761565"/>
            <a:ext cx="8147051" cy="4364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2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49D725-AF79-4FB6-8D02-83EAC61E3211}" type="datetimeFigureOut">
              <a:rPr lang="en-US" smtClean="0"/>
              <a:t>16-05-31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76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37459"/>
            <a:ext cx="9144000" cy="1606051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</a:rPr>
              <a:t>Supporting Oxford County’s</a:t>
            </a:r>
          </a:p>
          <a:p>
            <a:r>
              <a:rPr lang="en-US" sz="4800" b="1" dirty="0" smtClean="0">
                <a:solidFill>
                  <a:srgbClr val="0000FF"/>
                </a:solidFill>
              </a:rPr>
              <a:t> Zero Waste Future</a:t>
            </a:r>
            <a:endParaRPr lang="en-US" sz="4800" b="1" dirty="0">
              <a:solidFill>
                <a:srgbClr val="0000FF"/>
              </a:solidFill>
            </a:endParaRPr>
          </a:p>
        </p:txBody>
      </p:sp>
      <p:pic>
        <p:nvPicPr>
          <p:cNvPr id="6" name="Picture 5" descr="TTLW logo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8" y="313415"/>
            <a:ext cx="8672441" cy="2780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908" y="6086836"/>
            <a:ext cx="3562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June 8,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129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00FF"/>
                </a:solidFill>
              </a:rPr>
              <a:t>Transitioning Oxford!</a:t>
            </a:r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Transition to Less Waste (TTLW) – Part of the international community ‘</a:t>
            </a:r>
            <a:r>
              <a:rPr lang="en-US" dirty="0" smtClean="0">
                <a:solidFill>
                  <a:srgbClr val="0000FF"/>
                </a:solidFill>
              </a:rPr>
              <a:t>Transition Movement</a:t>
            </a:r>
            <a:r>
              <a:rPr lang="en-US" dirty="0" smtClean="0"/>
              <a:t>’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Moving</a:t>
            </a:r>
            <a:r>
              <a:rPr lang="en-US" dirty="0" smtClean="0"/>
              <a:t> local festivals towards zero waste since 2001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Sharing</a:t>
            </a:r>
            <a:r>
              <a:rPr lang="en-US" dirty="0" smtClean="0"/>
              <a:t> information on ways to reduce our environmental footprint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Promoting</a:t>
            </a:r>
            <a:r>
              <a:rPr lang="en-US" dirty="0" smtClean="0"/>
              <a:t> environmental sustainability, land stewardship, environmental justice, and community resilience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Engaging</a:t>
            </a:r>
            <a:r>
              <a:rPr lang="en-US" dirty="0" smtClean="0"/>
              <a:t> in community partnerships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Modeling</a:t>
            </a:r>
            <a:r>
              <a:rPr lang="en-US" dirty="0" smtClean="0"/>
              <a:t> green choices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04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nterbury group pic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9" b="14289"/>
          <a:stretch>
            <a:fillRect/>
          </a:stretch>
        </p:blipFill>
        <p:spPr>
          <a:xfrm>
            <a:off x="18087" y="1517585"/>
            <a:ext cx="9125913" cy="4889001"/>
          </a:xfrm>
        </p:spPr>
      </p:pic>
      <p:sp>
        <p:nvSpPr>
          <p:cNvPr id="5" name="TextBox 4"/>
          <p:cNvSpPr txBox="1"/>
          <p:nvPr/>
        </p:nvSpPr>
        <p:spPr>
          <a:xfrm>
            <a:off x="791724" y="247433"/>
            <a:ext cx="7950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00FF"/>
                </a:solidFill>
              </a:rPr>
              <a:t>TTLW in the Community</a:t>
            </a:r>
            <a:endParaRPr lang="en-US" sz="5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86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8918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590" r="-64590"/>
          <a:stretch>
            <a:fillRect/>
          </a:stretch>
        </p:blipFill>
        <p:spPr>
          <a:xfrm>
            <a:off x="-926119" y="291739"/>
            <a:ext cx="11436691" cy="6126163"/>
          </a:xfrm>
        </p:spPr>
      </p:pic>
    </p:spTree>
    <p:extLst>
      <p:ext uri="{BB962C8B-B14F-4D97-AF65-F5344CB8AC3E}">
        <p14:creationId xmlns:p14="http://schemas.microsoft.com/office/powerpoint/2010/main" val="3516246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759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2344"/>
          <a:stretch>
            <a:fillRect/>
          </a:stretch>
        </p:blipFill>
        <p:spPr>
          <a:xfrm>
            <a:off x="214425" y="941514"/>
            <a:ext cx="8692470" cy="4656794"/>
          </a:xfrm>
        </p:spPr>
      </p:pic>
    </p:spTree>
    <p:extLst>
      <p:ext uri="{BB962C8B-B14F-4D97-AF65-F5344CB8AC3E}">
        <p14:creationId xmlns:p14="http://schemas.microsoft.com/office/powerpoint/2010/main" val="277708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025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9" b="14289"/>
          <a:stretch>
            <a:fillRect/>
          </a:stretch>
        </p:blipFill>
        <p:spPr>
          <a:xfrm>
            <a:off x="0" y="989729"/>
            <a:ext cx="9175668" cy="4915656"/>
          </a:xfrm>
        </p:spPr>
      </p:pic>
    </p:spTree>
    <p:extLst>
      <p:ext uri="{BB962C8B-B14F-4D97-AF65-F5344CB8AC3E}">
        <p14:creationId xmlns:p14="http://schemas.microsoft.com/office/powerpoint/2010/main" val="4025332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2673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" b="5353"/>
          <a:stretch>
            <a:fillRect/>
          </a:stretch>
        </p:blipFill>
        <p:spPr>
          <a:xfrm>
            <a:off x="1" y="1227471"/>
            <a:ext cx="9144000" cy="4898691"/>
          </a:xfrm>
        </p:spPr>
      </p:pic>
    </p:spTree>
    <p:extLst>
      <p:ext uri="{BB962C8B-B14F-4D97-AF65-F5344CB8AC3E}">
        <p14:creationId xmlns:p14="http://schemas.microsoft.com/office/powerpoint/2010/main" val="605258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9908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9" b="14289"/>
          <a:stretch>
            <a:fillRect/>
          </a:stretch>
        </p:blipFill>
        <p:spPr>
          <a:xfrm>
            <a:off x="0" y="973234"/>
            <a:ext cx="9187494" cy="4921992"/>
          </a:xfrm>
        </p:spPr>
      </p:pic>
    </p:spTree>
    <p:extLst>
      <p:ext uri="{BB962C8B-B14F-4D97-AF65-F5344CB8AC3E}">
        <p14:creationId xmlns:p14="http://schemas.microsoft.com/office/powerpoint/2010/main" val="2426658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309282"/>
            <a:ext cx="8147051" cy="1452283"/>
          </a:xfrm>
        </p:spPr>
        <p:txBody>
          <a:bodyPr/>
          <a:lstStyle/>
          <a:p>
            <a:r>
              <a:rPr lang="en-US" sz="5400" dirty="0" smtClean="0">
                <a:solidFill>
                  <a:srgbClr val="0000FF"/>
                </a:solidFill>
              </a:rPr>
              <a:t>Leading a Job Creation Partnership Project</a:t>
            </a:r>
            <a:endParaRPr lang="en-US" sz="5400" dirty="0">
              <a:solidFill>
                <a:srgbClr val="0000FF"/>
              </a:solidFill>
            </a:endParaRPr>
          </a:p>
        </p:txBody>
      </p:sp>
      <p:pic>
        <p:nvPicPr>
          <p:cNvPr id="4" name="Content Placeholder 3" descr="whites lan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6" b="142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2965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00FF"/>
                </a:solidFill>
              </a:rPr>
              <a:t>Future Oxford</a:t>
            </a:r>
            <a:endParaRPr lang="en-US" sz="5400" dirty="0">
              <a:solidFill>
                <a:srgbClr val="0000FF"/>
              </a:solidFill>
            </a:endParaRPr>
          </a:p>
        </p:txBody>
      </p:sp>
      <p:pic>
        <p:nvPicPr>
          <p:cNvPr id="4" name="Content Placeholder 3" descr="IMG_4145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9" b="142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6821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uture oxford zero waste pic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922" r="-115922"/>
          <a:stretch>
            <a:fillRect/>
          </a:stretch>
        </p:blipFill>
        <p:spPr>
          <a:xfrm>
            <a:off x="-2731409" y="478368"/>
            <a:ext cx="11331027" cy="6070341"/>
          </a:xfrm>
        </p:spPr>
      </p:pic>
      <p:sp>
        <p:nvSpPr>
          <p:cNvPr id="5" name="TextBox 4"/>
          <p:cNvSpPr txBox="1"/>
          <p:nvPr/>
        </p:nvSpPr>
        <p:spPr>
          <a:xfrm>
            <a:off x="5011821" y="1490872"/>
            <a:ext cx="377659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rgbClr val="0000FF"/>
                </a:solidFill>
              </a:rPr>
              <a:t>The Future Oxford Expo – A Zero Waste Event</a:t>
            </a:r>
            <a:endParaRPr lang="en-US" sz="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13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00FF"/>
                </a:solidFill>
              </a:rPr>
              <a:t>Waste Free Ontario</a:t>
            </a:r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Participated in MOECC consultation sessions</a:t>
            </a:r>
          </a:p>
          <a:p>
            <a:r>
              <a:rPr lang="en-US" sz="2800" dirty="0" smtClean="0"/>
              <a:t>Submitted written comment report to MOECC</a:t>
            </a:r>
          </a:p>
          <a:p>
            <a:r>
              <a:rPr lang="en-US" sz="2800" dirty="0" smtClean="0"/>
              <a:t>Continuing discussions with MOECC </a:t>
            </a:r>
          </a:p>
          <a:p>
            <a:r>
              <a:rPr lang="en-US" sz="4000" dirty="0" smtClean="0">
                <a:solidFill>
                  <a:srgbClr val="0000FF"/>
                </a:solidFill>
              </a:rPr>
              <a:t>TTLW supports a robust Waste Free Ontario Act, including producer responsibility 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281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rgbClr val="0000FF"/>
                </a:solidFill>
              </a:rPr>
              <a:t>Zero Waste Oxford</a:t>
            </a:r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Providing a community perspective</a:t>
            </a:r>
          </a:p>
          <a:p>
            <a:r>
              <a:rPr lang="en-US" sz="2800" dirty="0" smtClean="0"/>
              <a:t>Sharing information</a:t>
            </a:r>
          </a:p>
          <a:p>
            <a:r>
              <a:rPr lang="en-US" sz="2800" dirty="0" smtClean="0"/>
              <a:t>Researching innovative solutions</a:t>
            </a:r>
          </a:p>
          <a:p>
            <a:r>
              <a:rPr lang="en-US" sz="2800" dirty="0" smtClean="0"/>
              <a:t>Advocating for a safe, clean future for Oxford’s citizens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0215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200" dirty="0" smtClean="0">
                <a:solidFill>
                  <a:srgbClr val="0000FF"/>
                </a:solidFill>
              </a:rPr>
              <a:t>Supporting OP Waste Policy Amendments</a:t>
            </a:r>
            <a:endParaRPr lang="en-US" sz="5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559455"/>
            <a:ext cx="8147051" cy="4803640"/>
          </a:xfrm>
        </p:spPr>
        <p:txBody>
          <a:bodyPr>
            <a:noAutofit/>
          </a:bodyPr>
          <a:lstStyle/>
          <a:p>
            <a:r>
              <a:rPr lang="en-US" sz="2400" dirty="0" smtClean="0"/>
              <a:t>TTLW applauds Oxford County for comprehensive and inclusive consultation on policies that will impact public health and safety, and the environment</a:t>
            </a:r>
          </a:p>
          <a:p>
            <a:r>
              <a:rPr lang="en-US" sz="2400" dirty="0" smtClean="0"/>
              <a:t>Oxford’s citizens have made their views clear: We will continue to model a move towards zero waste and advocate for other municipalities to employ our progressive solutions</a:t>
            </a:r>
          </a:p>
          <a:p>
            <a:r>
              <a:rPr lang="en-US" sz="2400" dirty="0" smtClean="0"/>
              <a:t>Oxford’s proposed Official Plan amendments are reflective of Ontario’s goals of moving the province towards zero waste to disposal</a:t>
            </a:r>
          </a:p>
          <a:p>
            <a:r>
              <a:rPr lang="en-US" sz="2400" dirty="0" smtClean="0"/>
              <a:t>Oxford is poised to lead the province in waste diversion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228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30"/>
            <a:ext cx="8147051" cy="1176024"/>
          </a:xfrm>
        </p:spPr>
        <p:txBody>
          <a:bodyPr/>
          <a:lstStyle/>
          <a:p>
            <a:r>
              <a:rPr lang="en-US" sz="5400" dirty="0" smtClean="0">
                <a:solidFill>
                  <a:srgbClr val="0000FF"/>
                </a:solidFill>
              </a:rPr>
              <a:t>Looking Forward</a:t>
            </a:r>
            <a:endParaRPr lang="en-US" sz="5400" dirty="0">
              <a:solidFill>
                <a:srgbClr val="0000FF"/>
              </a:solidFill>
            </a:endParaRPr>
          </a:p>
        </p:txBody>
      </p:sp>
      <p:pic>
        <p:nvPicPr>
          <p:cNvPr id="4" name="Content Placeholder 3" descr="IMG_93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489" r="-76489"/>
          <a:stretch>
            <a:fillRect/>
          </a:stretch>
        </p:blipFill>
        <p:spPr>
          <a:xfrm>
            <a:off x="164943" y="1486193"/>
            <a:ext cx="9138212" cy="5243966"/>
          </a:xfrm>
        </p:spPr>
      </p:pic>
    </p:spTree>
    <p:extLst>
      <p:ext uri="{BB962C8B-B14F-4D97-AF65-F5344CB8AC3E}">
        <p14:creationId xmlns:p14="http://schemas.microsoft.com/office/powerpoint/2010/main" val="433337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To Volunteer or Learn More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761565"/>
            <a:ext cx="8147051" cy="2147866"/>
          </a:xfrm>
        </p:spPr>
        <p:txBody>
          <a:bodyPr/>
          <a:lstStyle/>
          <a:p>
            <a:r>
              <a:rPr lang="en-US" sz="2800" b="1" dirty="0" err="1" smtClean="0">
                <a:solidFill>
                  <a:srgbClr val="0000FF"/>
                </a:solidFill>
              </a:rPr>
              <a:t>Facebook.com</a:t>
            </a:r>
            <a:r>
              <a:rPr lang="en-US" sz="2800" b="1" dirty="0" smtClean="0">
                <a:solidFill>
                  <a:srgbClr val="0000FF"/>
                </a:solidFill>
              </a:rPr>
              <a:t>/</a:t>
            </a:r>
            <a:r>
              <a:rPr lang="en-US" sz="2800" b="1" dirty="0" err="1" smtClean="0">
                <a:solidFill>
                  <a:srgbClr val="0000FF"/>
                </a:solidFill>
              </a:rPr>
              <a:t>TransitionToLessWaste</a:t>
            </a:r>
            <a:endParaRPr lang="en-US" dirty="0" smtClean="0"/>
          </a:p>
          <a:p>
            <a:r>
              <a:rPr lang="en-US" sz="2800" b="1" dirty="0" err="1" smtClean="0">
                <a:solidFill>
                  <a:srgbClr val="0000FF"/>
                </a:solidFill>
              </a:rPr>
              <a:t>Twitter.com</a:t>
            </a:r>
            <a:r>
              <a:rPr lang="en-US" sz="2800" b="1" dirty="0" smtClean="0">
                <a:solidFill>
                  <a:srgbClr val="0000FF"/>
                </a:solidFill>
              </a:rPr>
              <a:t>/</a:t>
            </a:r>
            <a:r>
              <a:rPr lang="en-US" sz="2800" b="1" dirty="0" err="1" smtClean="0">
                <a:solidFill>
                  <a:srgbClr val="0000FF"/>
                </a:solidFill>
              </a:rPr>
              <a:t>TransitionTLW</a:t>
            </a:r>
            <a:endParaRPr lang="en-US" sz="2800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 descr="IMG_118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953" y="3207264"/>
            <a:ext cx="2639079" cy="3518772"/>
          </a:xfrm>
          <a:prstGeom prst="rect">
            <a:avLst/>
          </a:prstGeom>
        </p:spPr>
      </p:pic>
      <p:pic>
        <p:nvPicPr>
          <p:cNvPr id="5" name="Picture 4" descr="IMG_05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17" y="3216622"/>
            <a:ext cx="4679218" cy="350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2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addle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addle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Saddle">
      <a:fillStyleLst>
        <a:solidFill>
          <a:schemeClr val="phClr"/>
        </a:solidFill>
        <a:gradFill rotWithShape="1">
          <a:gsLst>
            <a:gs pos="0">
              <a:schemeClr val="phClr"/>
            </a:gs>
            <a:gs pos="30000">
              <a:schemeClr val="phClr">
                <a:tint val="80000"/>
              </a:schemeClr>
            </a:gs>
            <a:gs pos="100000">
              <a:schemeClr val="phClr">
                <a:tint val="100000"/>
              </a:schemeClr>
            </a:gs>
          </a:gsLst>
          <a:path path="rect">
            <a:fillToRect l="50000" r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30000"/>
                <a:satMod val="120000"/>
              </a:schemeClr>
            </a:duotone>
          </a:blip>
          <a:stretch/>
        </a:blip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50800" cap="flat" cmpd="dbl" algn="ctr">
          <a:solidFill>
            <a:schemeClr val="phClr"/>
          </a:solidFill>
          <a:prstDash val="solid"/>
        </a:ln>
        <a:ln w="7620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FFFFFF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sunrise" dir="tl">
              <a:rot lat="0" lon="0" rev="1200000"/>
            </a:lightRig>
          </a:scene3d>
          <a:sp3d prstMaterial="softEdge">
            <a:bevelT w="0" h="0"/>
          </a:sp3d>
        </a:effectStyle>
        <a:effectStyle>
          <a:effectLst>
            <a:innerShdw blurRad="76200" dist="38100" dir="13500000">
              <a:srgbClr val="FFFFFF">
                <a:alpha val="75000"/>
              </a:srgbClr>
            </a:innerShdw>
          </a:effectLst>
          <a:scene3d>
            <a:camera prst="perspectiveFront" fov="2400000"/>
            <a:lightRig rig="twoPt" dir="tl"/>
          </a:scene3d>
          <a:sp3d>
            <a:bevelT w="25400" h="12700" prst="angle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250000"/>
              </a:schemeClr>
              <a:schemeClr val="phClr">
                <a:tint val="50000"/>
                <a:satMod val="20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shade val="90000"/>
                <a:hueMod val="90000"/>
                <a:satMod val="150000"/>
                <a:lumMod val="90000"/>
              </a:schemeClr>
              <a:schemeClr val="phClr">
                <a:tint val="70000"/>
                <a:shade val="80000"/>
                <a:satMod val="3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Saddle.thmx</Template>
  <TotalTime>90</TotalTime>
  <Words>307</Words>
  <Application>Microsoft Macintosh PowerPoint</Application>
  <PresentationFormat>On-screen Show (4:3)</PresentationFormat>
  <Paragraphs>48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Saddle</vt:lpstr>
      <vt:lpstr>PowerPoint Presentation</vt:lpstr>
      <vt:lpstr>Transitioning Oxford!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Leading a Job Creation Partnership Project</vt:lpstr>
      <vt:lpstr>Future Oxford</vt:lpstr>
      <vt:lpstr>PowerPoint Presentation</vt:lpstr>
      <vt:lpstr>Waste Free Ontario</vt:lpstr>
      <vt:lpstr>Zero Waste Oxford</vt:lpstr>
      <vt:lpstr>Supporting OP Waste Policy Amendments</vt:lpstr>
      <vt:lpstr>Looking Forward</vt:lpstr>
      <vt:lpstr>To Volunteer or Learn More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</dc:creator>
  <cp:lastModifiedBy>Sue</cp:lastModifiedBy>
  <cp:revision>17</cp:revision>
  <dcterms:created xsi:type="dcterms:W3CDTF">2016-05-31T17:40:06Z</dcterms:created>
  <dcterms:modified xsi:type="dcterms:W3CDTF">2016-05-31T19:18:32Z</dcterms:modified>
</cp:coreProperties>
</file>